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7" r:id="rId1"/>
  </p:sldMasterIdLst>
  <p:notesMasterIdLst>
    <p:notesMasterId r:id="rId29"/>
  </p:notesMasterIdLst>
  <p:handoutMasterIdLst>
    <p:handoutMasterId r:id="rId30"/>
  </p:handoutMasterIdLst>
  <p:sldIdLst>
    <p:sldId id="340" r:id="rId2"/>
    <p:sldId id="348" r:id="rId3"/>
    <p:sldId id="341" r:id="rId4"/>
    <p:sldId id="349" r:id="rId5"/>
    <p:sldId id="370" r:id="rId6"/>
    <p:sldId id="350" r:id="rId7"/>
    <p:sldId id="351" r:id="rId8"/>
    <p:sldId id="352" r:id="rId9"/>
    <p:sldId id="360" r:id="rId10"/>
    <p:sldId id="365" r:id="rId11"/>
    <p:sldId id="367" r:id="rId12"/>
    <p:sldId id="371" r:id="rId13"/>
    <p:sldId id="361" r:id="rId14"/>
    <p:sldId id="366" r:id="rId15"/>
    <p:sldId id="368" r:id="rId16"/>
    <p:sldId id="364" r:id="rId17"/>
    <p:sldId id="362" r:id="rId18"/>
    <p:sldId id="369" r:id="rId19"/>
    <p:sldId id="363" r:id="rId20"/>
    <p:sldId id="359" r:id="rId21"/>
    <p:sldId id="357" r:id="rId22"/>
    <p:sldId id="358" r:id="rId23"/>
    <p:sldId id="353" r:id="rId24"/>
    <p:sldId id="354" r:id="rId25"/>
    <p:sldId id="356" r:id="rId26"/>
    <p:sldId id="355" r:id="rId27"/>
    <p:sldId id="346" r:id="rId28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99FF33"/>
    <a:srgbClr val="00FF00"/>
    <a:srgbClr val="FF00FF"/>
    <a:srgbClr val="0000FF"/>
    <a:srgbClr val="B2B2B2"/>
    <a:srgbClr val="979797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0" autoAdjust="0"/>
    <p:restoredTop sz="93935" autoAdjust="0"/>
  </p:normalViewPr>
  <p:slideViewPr>
    <p:cSldViewPr snapToGrid="0">
      <p:cViewPr>
        <p:scale>
          <a:sx n="76" d="100"/>
          <a:sy n="76" d="100"/>
        </p:scale>
        <p:origin x="-70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-2568" y="-96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 eaLnBrk="0" hangingPunct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9825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 eaLnBrk="0" hangingPunct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8759825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CB7FD35B-65EA-47A3-A01B-7FED2B259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14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79913"/>
            <a:ext cx="555625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B80B81B-E6CD-49A0-86C6-D8F634089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613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135A1652-B223-4A89-9752-D14676C06A0F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smtClean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6D46876E-7406-46D0-A646-D3AA297C4C7A}" type="slidenum">
              <a:rPr lang="en-US" smtClean="0"/>
              <a:pPr eaLnBrk="1" hangingPunct="1"/>
              <a:t>3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9913"/>
            <a:ext cx="5556250" cy="4152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92FB03E1-BD36-4F5D-9FC3-31451218DA7C}" type="slidenum">
              <a:rPr lang="en-US" smtClean="0"/>
              <a:pPr eaLnBrk="1" hangingPunct="1"/>
              <a:t>19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9913"/>
            <a:ext cx="5556250" cy="4152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48DED5-BA02-4BA0-B2BF-CA8A607F657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7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5" name="Rectangle 1028"/>
          <p:cNvSpPr>
            <a:spLocks noChangeArrowheads="1"/>
          </p:cNvSpPr>
          <p:nvPr/>
        </p:nvSpPr>
        <p:spPr bwMode="hidden">
          <a:xfrm>
            <a:off x="1716088" y="928688"/>
            <a:ext cx="7427912" cy="19065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6" name="Rectangle 1031"/>
          <p:cNvSpPr>
            <a:spLocks noChangeArrowheads="1"/>
          </p:cNvSpPr>
          <p:nvPr/>
        </p:nvSpPr>
        <p:spPr bwMode="auto">
          <a:xfrm>
            <a:off x="1716088" y="928688"/>
            <a:ext cx="574675" cy="642937"/>
          </a:xfrm>
          <a:prstGeom prst="rect">
            <a:avLst/>
          </a:prstGeom>
          <a:solidFill>
            <a:srgbClr val="9797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2281238" y="928688"/>
            <a:ext cx="585787" cy="6429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8" name="Rectangle 1035"/>
          <p:cNvSpPr>
            <a:spLocks noChangeArrowheads="1"/>
          </p:cNvSpPr>
          <p:nvPr/>
        </p:nvSpPr>
        <p:spPr bwMode="auto">
          <a:xfrm>
            <a:off x="1141413" y="1562100"/>
            <a:ext cx="584200" cy="633413"/>
          </a:xfrm>
          <a:prstGeom prst="rect">
            <a:avLst/>
          </a:prstGeom>
          <a:solidFill>
            <a:srgbClr val="9797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9" name="Rectangle 1036"/>
          <p:cNvSpPr>
            <a:spLocks noChangeArrowheads="1"/>
          </p:cNvSpPr>
          <p:nvPr/>
        </p:nvSpPr>
        <p:spPr bwMode="auto">
          <a:xfrm>
            <a:off x="0" y="1562100"/>
            <a:ext cx="582613" cy="6334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0" name="Rectangle 1037"/>
          <p:cNvSpPr>
            <a:spLocks noChangeArrowheads="1"/>
          </p:cNvSpPr>
          <p:nvPr/>
        </p:nvSpPr>
        <p:spPr bwMode="auto">
          <a:xfrm>
            <a:off x="1716088" y="1562100"/>
            <a:ext cx="574675" cy="6334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1" name="Rectangle 1038"/>
          <p:cNvSpPr>
            <a:spLocks noChangeArrowheads="1"/>
          </p:cNvSpPr>
          <p:nvPr/>
        </p:nvSpPr>
        <p:spPr bwMode="auto">
          <a:xfrm>
            <a:off x="573088" y="2185988"/>
            <a:ext cx="576262" cy="644525"/>
          </a:xfrm>
          <a:prstGeom prst="rect">
            <a:avLst/>
          </a:prstGeom>
          <a:solidFill>
            <a:srgbClr val="9797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2" name="Rectangle 1039"/>
          <p:cNvSpPr>
            <a:spLocks noChangeArrowheads="1"/>
          </p:cNvSpPr>
          <p:nvPr/>
        </p:nvSpPr>
        <p:spPr bwMode="auto">
          <a:xfrm>
            <a:off x="1141413" y="2185988"/>
            <a:ext cx="584200" cy="6445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65555" name="Rectangle 1043"/>
          <p:cNvSpPr>
            <a:spLocks noGrp="1" noChangeArrowheads="1"/>
          </p:cNvSpPr>
          <p:nvPr>
            <p:ph type="ctrTitle"/>
          </p:nvPr>
        </p:nvSpPr>
        <p:spPr>
          <a:xfrm>
            <a:off x="2971800" y="838200"/>
            <a:ext cx="6019800" cy="2209800"/>
          </a:xfrm>
        </p:spPr>
        <p:txBody>
          <a:bodyPr/>
          <a:lstStyle>
            <a:lvl1pPr>
              <a:defRPr sz="4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5556" name="Rectangle 1044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Tx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04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0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0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26B1EA0A-1A24-4CE7-825E-D94BC51BB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3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2FA6B-A905-4B91-9554-09C887A11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0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457200"/>
            <a:ext cx="2058987" cy="5146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088" y="457200"/>
            <a:ext cx="6029325" cy="5146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B1221-B0CD-44DD-BDEE-322DA1133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17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6088" y="457200"/>
            <a:ext cx="8240712" cy="5146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849B9-B918-4480-BBD9-D95C11CBE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7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61404-9E2C-461A-A377-CE1FF0F18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67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85B80-88D0-4585-BF5D-0FD9BBACD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60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088" y="1717675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088" y="1717675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0ECAA-B996-43DC-BE59-866737564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0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9CE2A-F782-48B8-8413-E0EE6A99D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90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9503A-2C64-4010-BE11-A4E0C5F8E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15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7F0CA-D1E1-41EE-BA81-7598E3C40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7EC48-8105-4897-80A4-265E127AA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4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EE18C-D403-46F4-BF13-C8C7DB1BA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96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4825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A2DE89B-20F2-462C-8D06-E0F75FF80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0" y="0"/>
            <a:ext cx="28575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412750" y="222250"/>
            <a:ext cx="8731250" cy="27146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409575" y="222250"/>
            <a:ext cx="138113" cy="1397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hlink"/>
              </a:solidFill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547688" y="88900"/>
            <a:ext cx="139700" cy="1365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hlink"/>
              </a:solidFill>
            </a:endParaRPr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547688" y="222250"/>
            <a:ext cx="139700" cy="1397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274638" y="360363"/>
            <a:ext cx="136525" cy="1365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hlink"/>
              </a:solidFill>
            </a:endParaRPr>
          </a:p>
        </p:txBody>
      </p:sp>
      <p:sp>
        <p:nvSpPr>
          <p:cNvPr id="1034" name="Rectangle 11"/>
          <p:cNvSpPr>
            <a:spLocks noChangeArrowheads="1"/>
          </p:cNvSpPr>
          <p:nvPr/>
        </p:nvSpPr>
        <p:spPr bwMode="auto">
          <a:xfrm>
            <a:off x="131763" y="223838"/>
            <a:ext cx="141287" cy="1365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035" name="Rectangle 12"/>
          <p:cNvSpPr>
            <a:spLocks noChangeArrowheads="1"/>
          </p:cNvSpPr>
          <p:nvPr/>
        </p:nvSpPr>
        <p:spPr bwMode="auto">
          <a:xfrm>
            <a:off x="409575" y="357188"/>
            <a:ext cx="138113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36" name="Rectangle 13"/>
          <p:cNvSpPr>
            <a:spLocks noChangeArrowheads="1"/>
          </p:cNvSpPr>
          <p:nvPr/>
        </p:nvSpPr>
        <p:spPr bwMode="auto">
          <a:xfrm>
            <a:off x="274638" y="493713"/>
            <a:ext cx="136525" cy="1349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3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1717675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29" name="Text Box 17"/>
          <p:cNvSpPr txBox="1">
            <a:spLocks noChangeArrowheads="1"/>
          </p:cNvSpPr>
          <p:nvPr/>
        </p:nvSpPr>
        <p:spPr bwMode="auto">
          <a:xfrm>
            <a:off x="5791200" y="179388"/>
            <a:ext cx="327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Midwest Roadside Safety Facility</a:t>
            </a:r>
          </a:p>
        </p:txBody>
      </p:sp>
      <p:pic>
        <p:nvPicPr>
          <p:cNvPr id="1041" name="Picture 20" descr="Logo For Powerpoint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00FF00"/>
              </a:clrFrom>
              <a:clrTo>
                <a:srgbClr val="00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5875"/>
            <a:ext cx="22844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2" name="Line 24"/>
          <p:cNvSpPr>
            <a:spLocks noChangeShapeType="1"/>
          </p:cNvSpPr>
          <p:nvPr/>
        </p:nvSpPr>
        <p:spPr bwMode="auto">
          <a:xfrm>
            <a:off x="457200" y="1395413"/>
            <a:ext cx="82296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1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40000"/>
        <a:buFont typeface="Wingdings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3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3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3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3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3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MyFiles\MwRSF\MGS\MGS--no-blockout--PF-Y21\TRB-presentation-2013\mgsnb1jvc4.wmv" TargetMode="External"/><Relationship Id="rId1" Type="http://schemas.openxmlformats.org/officeDocument/2006/relationships/video" Target="file:///C:\MyFiles\MwRSF\MGS\MGS--no-blockout--PF-Y21\TRB-presentation-2013\2214mg220-1.wmv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MyFiles\MwRSF\MGS\MGS--no-blockout--PF-Y21\TRB-presentation-2013\mgsnb2aos1-top.wmv" TargetMode="External"/><Relationship Id="rId1" Type="http://schemas.openxmlformats.org/officeDocument/2006/relationships/video" Target="file:///C:\MyFiles\MwRSF\MGS\MGS--no-blockout--PF-Y21\TRB-presentation-2013\2214mg3p2--top.wmv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MyFiles\MwRSF\MGS\MGS--no-blockout--PF-Y21\TRB-presentation-2013\2214mg3aos.wmv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MyFiles\MwRSF\MGS\MGS--no-blockout--PF-Y21\TRB-presentation-2013\mgsnb2aos4.wmv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MyFiles\MwRSF\MGS\MGS--no-blockout--PF-Y21\TRB-presentation-2013\mgsnb1aos6.wm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MyFiles\MwRSF\MGS\MGS--no-blockout--PF-Y21\TRB-presentation-2013\mgsnb2aos5.wm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2865438" y="750888"/>
            <a:ext cx="6238875" cy="2209800"/>
          </a:xfrm>
        </p:spPr>
        <p:txBody>
          <a:bodyPr/>
          <a:lstStyle/>
          <a:p>
            <a:pPr algn="ctr" eaLnBrk="1" hangingPunct="1"/>
            <a:r>
              <a:rPr lang="en-US" sz="3600" smtClean="0"/>
              <a:t>Midwest Guardrail System Without Blockouts</a:t>
            </a:r>
          </a:p>
        </p:txBody>
      </p:sp>
      <p:sp>
        <p:nvSpPr>
          <p:cNvPr id="3075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665163" y="3232150"/>
            <a:ext cx="7758112" cy="30670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3200" b="1" smtClean="0"/>
              <a:t>J.D. Reid, R.K. Faller, </a:t>
            </a:r>
            <a:br>
              <a:rPr lang="de-DE" sz="3200" b="1" smtClean="0"/>
            </a:br>
            <a:r>
              <a:rPr lang="de-DE" sz="3200" b="1" smtClean="0"/>
              <a:t>R.W. Bielenberg, and K.A. Lechtenberg</a:t>
            </a:r>
            <a:endParaRPr lang="en-US" sz="2400" smtClean="0"/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Midwest Roadside Safety Facility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University of Nebraska-Lincoln</a:t>
            </a:r>
          </a:p>
          <a:p>
            <a:pPr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TRB 2013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January 14, 2013</a:t>
            </a:r>
          </a:p>
        </p:txBody>
      </p:sp>
      <p:pic>
        <p:nvPicPr>
          <p:cNvPr id="3076" name="Picture 14" descr="Logo For Powerpoi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00"/>
              </a:clrFrom>
              <a:clrTo>
                <a:srgbClr val="00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06738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Pickup Truck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208020-1E8F-403D-A159-5930A6E0365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712913"/>
            <a:ext cx="833437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Pickup Truck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15DFFB-A91B-448C-932A-22071C908DA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700778"/>
            <a:ext cx="8334375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Pickup Truck</a:t>
            </a:r>
          </a:p>
        </p:txBody>
      </p:sp>
      <p:pic>
        <p:nvPicPr>
          <p:cNvPr id="5" name="2214mg220-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38" y="1762125"/>
            <a:ext cx="4433887" cy="33258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05F1DB-8DC1-4DB7-8C33-C617EB99822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mgsnb1jvc4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770063"/>
            <a:ext cx="4435475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2"/>
          <p:cNvSpPr txBox="1">
            <a:spLocks noChangeArrowheads="1"/>
          </p:cNvSpPr>
          <p:nvPr/>
        </p:nvSpPr>
        <p:spPr bwMode="auto">
          <a:xfrm>
            <a:off x="1089025" y="5561013"/>
            <a:ext cx="7227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C00000"/>
                </a:solidFill>
              </a:rPr>
              <a:t>   Blocked				Non-Blocked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Pickup Truck</a:t>
            </a:r>
          </a:p>
        </p:txBody>
      </p:sp>
      <p:pic>
        <p:nvPicPr>
          <p:cNvPr id="15363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688" y="1543050"/>
            <a:ext cx="3079750" cy="5029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65E46D3-AB24-4618-9F5A-CDDC4867E81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536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539875"/>
            <a:ext cx="37671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Small 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6D084A-6F60-4D7D-BF53-5997CF8C100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712913"/>
            <a:ext cx="833437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Small 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396EFD-03E9-4B29-BDF1-3EF7516A268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713304"/>
            <a:ext cx="8334375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1100c – smoother with blocks</a:t>
            </a:r>
          </a:p>
        </p:txBody>
      </p:sp>
      <p:pic>
        <p:nvPicPr>
          <p:cNvPr id="5" name="2214mg3p2--top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538" y="1889125"/>
            <a:ext cx="4479925" cy="25177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2CC617-FBE0-4241-9515-AD4567BD32F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mgsnb2aos1-top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1754188"/>
            <a:ext cx="4479925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12"/>
          <p:cNvSpPr txBox="1">
            <a:spLocks noChangeArrowheads="1"/>
          </p:cNvSpPr>
          <p:nvPr/>
        </p:nvSpPr>
        <p:spPr bwMode="auto">
          <a:xfrm>
            <a:off x="1089025" y="5561013"/>
            <a:ext cx="7227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C00000"/>
                </a:solidFill>
              </a:rPr>
              <a:t>   Blocked				Non-Blocked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Small Car</a:t>
            </a:r>
          </a:p>
        </p:txBody>
      </p:sp>
      <p:pic>
        <p:nvPicPr>
          <p:cNvPr id="19459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2675" y="1581150"/>
            <a:ext cx="7315200" cy="21828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67A64E-A6F0-4D69-AEEC-D85FA1100EB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946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3962400"/>
            <a:ext cx="73152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9163" y="977033"/>
            <a:ext cx="553998" cy="5016758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en-US" sz="2400" b="1" dirty="0"/>
              <a:t>Non-Blocked           Blocked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the </a:t>
            </a:r>
            <a:r>
              <a:rPr lang="en-US" smtClean="0"/>
              <a:t>Blocked MGS</a:t>
            </a:r>
            <a:endParaRPr lang="en-US" dirty="0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Improved stability for both vehicles</a:t>
            </a:r>
          </a:p>
          <a:p>
            <a:r>
              <a:rPr lang="en-US" dirty="0" smtClean="0"/>
              <a:t>Reduced snag</a:t>
            </a:r>
          </a:p>
          <a:p>
            <a:r>
              <a:rPr lang="en-US" dirty="0" smtClean="0"/>
              <a:t>Reduced occupant risk measures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1FCE8A-0260-4505-AC11-B7304099E53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1507" name="Content Placeholder 8"/>
          <p:cNvSpPr>
            <a:spLocks noGrp="1"/>
          </p:cNvSpPr>
          <p:nvPr>
            <p:ph idx="1"/>
          </p:nvPr>
        </p:nvSpPr>
        <p:spPr>
          <a:xfrm>
            <a:off x="446088" y="1712913"/>
            <a:ext cx="8101012" cy="4616450"/>
          </a:xfrm>
        </p:spPr>
        <p:txBody>
          <a:bodyPr/>
          <a:lstStyle/>
          <a:p>
            <a:pPr eaLnBrk="1" hangingPunct="1"/>
            <a:r>
              <a:rPr lang="en-US" sz="2800" smtClean="0"/>
              <a:t>Full-scale Crash Testing</a:t>
            </a:r>
          </a:p>
          <a:p>
            <a:pPr eaLnBrk="1" hangingPunct="1"/>
            <a:r>
              <a:rPr lang="en-US" sz="2800" smtClean="0"/>
              <a:t>Comparison: blocked vs non-blocked</a:t>
            </a:r>
          </a:p>
          <a:p>
            <a:pPr eaLnBrk="1" hangingPunct="1"/>
            <a:r>
              <a:rPr lang="en-US" sz="3600" b="1" smtClean="0"/>
              <a:t>Rail-Post Attachment</a:t>
            </a:r>
          </a:p>
          <a:p>
            <a:pPr eaLnBrk="1" hangingPunct="1"/>
            <a:r>
              <a:rPr lang="en-US" sz="3600" b="1" smtClean="0"/>
              <a:t>Blockout Importance</a:t>
            </a:r>
          </a:p>
          <a:p>
            <a:pPr eaLnBrk="1" hangingPunct="1"/>
            <a:r>
              <a:rPr lang="en-US" sz="2800" smtClean="0"/>
              <a:t>Conclusions</a:t>
            </a:r>
          </a:p>
        </p:txBody>
      </p:sp>
      <p:sp>
        <p:nvSpPr>
          <p:cNvPr id="614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FC59F8-3CF2-4B75-B9C3-B8D9D0DBCFA4}" type="slidenum">
              <a:rPr lang="en-US" smtClean="0"/>
              <a:pPr>
                <a:defRPr/>
              </a:pPr>
              <a:t>19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Acknowledgments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Midwest States Pooled Fund Roadside Safety Program</a:t>
            </a:r>
          </a:p>
          <a:p>
            <a:r>
              <a:rPr lang="en-US" smtClean="0"/>
              <a:t>MwRSF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BBB89B-6F77-4F3F-B887-0003361CA9A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Rail-Post Attachment</a:t>
            </a:r>
          </a:p>
        </p:txBody>
      </p:sp>
      <p:pic>
        <p:nvPicPr>
          <p:cNvPr id="22531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0900" y="1527175"/>
            <a:ext cx="5348288" cy="5029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FDBF48-7345-4D01-85CA-55B0CE8CCB2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Rail-Post Attachment: 2270p</a:t>
            </a:r>
          </a:p>
        </p:txBody>
      </p:sp>
      <p:pic>
        <p:nvPicPr>
          <p:cNvPr id="2355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438" y="1717675"/>
            <a:ext cx="2584450" cy="3886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E01677-273D-4BBD-A1F1-30BD7EFA91A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355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1728788"/>
            <a:ext cx="58451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Rail-Post Attachment: 1100c</a:t>
            </a:r>
          </a:p>
        </p:txBody>
      </p:sp>
      <p:pic>
        <p:nvPicPr>
          <p:cNvPr id="24579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038" y="1670050"/>
            <a:ext cx="2584450" cy="3886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99388B4-E04E-464F-B421-2E507A39D51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2458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2044700"/>
            <a:ext cx="59436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Blockout Importance</a:t>
            </a:r>
          </a:p>
        </p:txBody>
      </p:sp>
      <p:pic>
        <p:nvPicPr>
          <p:cNvPr id="25603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088" y="1717675"/>
            <a:ext cx="4362450" cy="4343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DCFADCF-D43D-48C6-B706-DD0CC20B114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560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1690688"/>
            <a:ext cx="43624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Blockout Importance</a:t>
            </a:r>
          </a:p>
        </p:txBody>
      </p:sp>
      <p:pic>
        <p:nvPicPr>
          <p:cNvPr id="2662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2063750"/>
            <a:ext cx="4024313" cy="35210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1077DA-2865-47F3-B1D0-ECD6403F971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662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066925"/>
            <a:ext cx="440055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30" name="Straight Arrow Connector 7"/>
          <p:cNvCxnSpPr>
            <a:cxnSpLocks noChangeShapeType="1"/>
          </p:cNvCxnSpPr>
          <p:nvPr/>
        </p:nvCxnSpPr>
        <p:spPr bwMode="auto">
          <a:xfrm flipH="1" flipV="1">
            <a:off x="2392363" y="4408488"/>
            <a:ext cx="138112" cy="1541462"/>
          </a:xfrm>
          <a:prstGeom prst="straightConnector1">
            <a:avLst/>
          </a:prstGeom>
          <a:noFill/>
          <a:ln w="635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1" name="TextBox 8"/>
          <p:cNvSpPr txBox="1">
            <a:spLocks noChangeArrowheads="1"/>
          </p:cNvSpPr>
          <p:nvPr/>
        </p:nvSpPr>
        <p:spPr bwMode="auto">
          <a:xfrm>
            <a:off x="814388" y="5937250"/>
            <a:ext cx="770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b="1"/>
              <a:t>Post 14:   No Wheel Snag                   Major Wheel Snag</a:t>
            </a:r>
          </a:p>
        </p:txBody>
      </p:sp>
      <p:cxnSp>
        <p:nvCxnSpPr>
          <p:cNvPr id="26632" name="Straight Arrow Connector 9"/>
          <p:cNvCxnSpPr>
            <a:cxnSpLocks noChangeShapeType="1"/>
          </p:cNvCxnSpPr>
          <p:nvPr/>
        </p:nvCxnSpPr>
        <p:spPr bwMode="auto">
          <a:xfrm flipH="1" flipV="1">
            <a:off x="6015038" y="5037138"/>
            <a:ext cx="68262" cy="912812"/>
          </a:xfrm>
          <a:prstGeom prst="straightConnector1">
            <a:avLst/>
          </a:prstGeom>
          <a:noFill/>
          <a:ln w="635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3" name="TextBox 12"/>
          <p:cNvSpPr txBox="1">
            <a:spLocks noChangeArrowheads="1"/>
          </p:cNvSpPr>
          <p:nvPr/>
        </p:nvSpPr>
        <p:spPr bwMode="auto">
          <a:xfrm>
            <a:off x="1089025" y="1565275"/>
            <a:ext cx="7227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C00000"/>
                </a:solidFill>
              </a:rPr>
              <a:t>   Blocked				Non-Blocked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Blockout does not eliminate wheel snag</a:t>
            </a:r>
          </a:p>
        </p:txBody>
      </p:sp>
      <p:pic>
        <p:nvPicPr>
          <p:cNvPr id="5" name="2214mg3aos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713" y="1612900"/>
            <a:ext cx="8134350" cy="4572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2197DB-5A69-4B60-85FD-1122144DE94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" name="mgsnb2aos4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113" y="6350"/>
            <a:ext cx="9144001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78ED9-2C6D-42B8-AE05-EDA65F95F31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Conclusions and Recommendations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46088" y="1717675"/>
            <a:ext cx="8229600" cy="4552950"/>
          </a:xfrm>
        </p:spPr>
        <p:txBody>
          <a:bodyPr/>
          <a:lstStyle/>
          <a:p>
            <a:r>
              <a:rPr lang="en-US" dirty="0" smtClean="0"/>
              <a:t>MGS without blockouts successfully crash tested</a:t>
            </a:r>
          </a:p>
          <a:p>
            <a:r>
              <a:rPr lang="en-US" dirty="0" smtClean="0"/>
              <a:t>Rail effectively releases from post, even in worst case location</a:t>
            </a:r>
          </a:p>
          <a:p>
            <a:r>
              <a:rPr lang="en-US" dirty="0" smtClean="0"/>
              <a:t>Blocked system performs better and is recommended if space is available</a:t>
            </a:r>
          </a:p>
          <a:p>
            <a:r>
              <a:rPr lang="en-US" dirty="0" smtClean="0"/>
              <a:t>Special applications – see report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D70CA4-D21B-4791-948E-EE2CADDB6F2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Introduction</a:t>
            </a:r>
          </a:p>
        </p:txBody>
      </p:sp>
      <p:sp>
        <p:nvSpPr>
          <p:cNvPr id="5123" name="Content Placeholder 8"/>
          <p:cNvSpPr>
            <a:spLocks noGrp="1"/>
          </p:cNvSpPr>
          <p:nvPr>
            <p:ph idx="1"/>
          </p:nvPr>
        </p:nvSpPr>
        <p:spPr>
          <a:xfrm>
            <a:off x="446088" y="1712913"/>
            <a:ext cx="8101012" cy="4616450"/>
          </a:xfrm>
        </p:spPr>
        <p:txBody>
          <a:bodyPr/>
          <a:lstStyle/>
          <a:p>
            <a:pPr eaLnBrk="1" hangingPunct="1"/>
            <a:r>
              <a:rPr lang="en-US" smtClean="0"/>
              <a:t>Full-scale Crash Testing</a:t>
            </a:r>
          </a:p>
          <a:p>
            <a:pPr eaLnBrk="1" hangingPunct="1"/>
            <a:r>
              <a:rPr lang="en-US" smtClean="0"/>
              <a:t>Comparison: blocked vs non-blocked</a:t>
            </a:r>
          </a:p>
          <a:p>
            <a:pPr eaLnBrk="1" hangingPunct="1"/>
            <a:r>
              <a:rPr lang="en-US" smtClean="0"/>
              <a:t>Rail-Post Attachment</a:t>
            </a:r>
          </a:p>
          <a:p>
            <a:pPr eaLnBrk="1" hangingPunct="1"/>
            <a:r>
              <a:rPr lang="en-US" smtClean="0"/>
              <a:t>Blockout Importance</a:t>
            </a:r>
          </a:p>
          <a:p>
            <a:pPr eaLnBrk="1" hangingPunct="1"/>
            <a:r>
              <a:rPr lang="en-US" smtClean="0"/>
              <a:t>Conclusions</a:t>
            </a:r>
          </a:p>
        </p:txBody>
      </p:sp>
      <p:sp>
        <p:nvSpPr>
          <p:cNvPr id="614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CA610D-816C-487B-97ED-CD0B28D265BA}" type="slidenum">
              <a:rPr lang="en-US" smtClean="0"/>
              <a:pPr>
                <a:defRPr/>
              </a:pPr>
              <a:t>3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Proprietary Non-Blocked Systems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50825" y="1716088"/>
            <a:ext cx="8893175" cy="1928812"/>
          </a:xfrm>
        </p:spPr>
        <p:txBody>
          <a:bodyPr/>
          <a:lstStyle/>
          <a:p>
            <a:r>
              <a:rPr lang="en-US" smtClean="0"/>
              <a:t>T-31 Guardrail </a:t>
            </a:r>
            <a:r>
              <a:rPr lang="en-US" sz="2400" smtClean="0"/>
              <a:t>(Trinity Highway Products)</a:t>
            </a:r>
            <a:endParaRPr lang="en-US" smtClean="0"/>
          </a:p>
          <a:p>
            <a:r>
              <a:rPr lang="en-US" smtClean="0"/>
              <a:t>Gregory Mini Spacer Guardrail </a:t>
            </a:r>
            <a:r>
              <a:rPr lang="en-US" sz="2400" smtClean="0"/>
              <a:t>(Gregory Industries)</a:t>
            </a:r>
            <a:endParaRPr lang="en-US" smtClean="0"/>
          </a:p>
          <a:p>
            <a:r>
              <a:rPr lang="en-US" smtClean="0"/>
              <a:t>NU-GUARD-31 </a:t>
            </a:r>
            <a:r>
              <a:rPr lang="en-US" sz="2400" smtClean="0"/>
              <a:t>(Nucor Steel Marion, Inc.)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1AC098B-CAA1-442B-8A47-36BA65AD2CA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Non-Proprietary Non-Blocked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372699-8663-47C3-B57A-87E99732DE6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172" name="Content Placeholder 2"/>
          <p:cNvSpPr txBox="1">
            <a:spLocks/>
          </p:cNvSpPr>
          <p:nvPr/>
        </p:nvSpPr>
        <p:spPr bwMode="auto">
          <a:xfrm>
            <a:off x="190500" y="1520825"/>
            <a:ext cx="4919663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bg2"/>
              </a:buClr>
              <a:buSzPct val="110000"/>
              <a:buFontTx/>
              <a:buChar char="•"/>
            </a:pPr>
            <a:r>
              <a:rPr lang="en-US" sz="3200"/>
              <a:t>Non-Blocked MGS for Wire-Faced Walls of Mechanically Stabilized Earth (TRB 2011)</a:t>
            </a:r>
          </a:p>
        </p:txBody>
      </p:sp>
      <p:pic>
        <p:nvPicPr>
          <p:cNvPr id="7173" name="Picture 5" descr="C:\Documents and Settings\srosenbaugh\Desktop\Gabion Wall\System Photos\MGS Location\DSC_9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0" b="20071"/>
          <a:stretch>
            <a:fillRect/>
          </a:stretch>
        </p:blipFill>
        <p:spPr bwMode="auto">
          <a:xfrm>
            <a:off x="588963" y="4583113"/>
            <a:ext cx="684212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1"/>
          <a:stretch>
            <a:fillRect/>
          </a:stretch>
        </p:blipFill>
        <p:spPr bwMode="auto">
          <a:xfrm>
            <a:off x="4938713" y="14351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Design Details</a:t>
            </a:r>
          </a:p>
        </p:txBody>
      </p:sp>
      <p:pic>
        <p:nvPicPr>
          <p:cNvPr id="819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613" y="1643063"/>
            <a:ext cx="7956550" cy="3886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E270B2-A724-4984-A2DC-64A45928A3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MGSNB-1: 62.7 mph @ 24.7 deg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u="sng" smtClean="0"/>
              <a:t>OIV</a:t>
            </a:r>
          </a:p>
          <a:p>
            <a:pPr marL="0" indent="0">
              <a:buFontTx/>
              <a:buNone/>
            </a:pPr>
            <a:r>
              <a:rPr lang="en-US" smtClean="0"/>
              <a:t> 17.1 ft/s</a:t>
            </a:r>
          </a:p>
          <a:p>
            <a:pPr marL="0" indent="0">
              <a:buFontTx/>
              <a:buNone/>
            </a:pPr>
            <a:endParaRPr lang="en-US" sz="800" smtClean="0"/>
          </a:p>
          <a:p>
            <a:pPr marL="0" indent="0">
              <a:buFontTx/>
              <a:buNone/>
            </a:pPr>
            <a:r>
              <a:rPr lang="en-US" u="sng" smtClean="0"/>
              <a:t>ORD</a:t>
            </a:r>
          </a:p>
          <a:p>
            <a:pPr marL="0" indent="0">
              <a:buFontTx/>
              <a:buNone/>
            </a:pPr>
            <a:r>
              <a:rPr lang="en-US" smtClean="0"/>
              <a:t> 11.5 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888D25-9F69-47F9-B792-4A3FAF0EA5B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mgsnb1aos6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1541463"/>
            <a:ext cx="6400800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MGSNB-2: 63 mph @ 25.5 deg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u="sng" smtClean="0"/>
              <a:t>OIV</a:t>
            </a:r>
          </a:p>
          <a:p>
            <a:pPr marL="0" indent="0">
              <a:buFontTx/>
              <a:buNone/>
            </a:pPr>
            <a:r>
              <a:rPr lang="en-US" smtClean="0"/>
              <a:t> 31.3 ft/s</a:t>
            </a:r>
          </a:p>
          <a:p>
            <a:pPr marL="0" indent="0">
              <a:buFontTx/>
              <a:buNone/>
            </a:pPr>
            <a:endParaRPr lang="en-US" sz="800" smtClean="0"/>
          </a:p>
          <a:p>
            <a:pPr marL="0" indent="0">
              <a:buFontTx/>
              <a:buNone/>
            </a:pPr>
            <a:r>
              <a:rPr lang="en-US" u="sng" smtClean="0"/>
              <a:t>ORD</a:t>
            </a:r>
          </a:p>
          <a:p>
            <a:pPr marL="0" indent="0">
              <a:buFontTx/>
              <a:buNone/>
            </a:pPr>
            <a:r>
              <a:rPr lang="en-US" smtClean="0"/>
              <a:t> 10.2 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3C5B1D-5C00-4171-AFFC-505D64A22CE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mgsnb2aos5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1541463"/>
            <a:ext cx="6400800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600825" y="2085975"/>
            <a:ext cx="2543175" cy="3055938"/>
          </a:xfrm>
        </p:spPr>
        <p:txBody>
          <a:bodyPr/>
          <a:lstStyle/>
          <a:p>
            <a:pPr algn="ctr"/>
            <a:r>
              <a:rPr lang="en-US" sz="3600" smtClean="0"/>
              <a:t>Blocked</a:t>
            </a:r>
            <a:br>
              <a:rPr lang="en-US" sz="3600" smtClean="0"/>
            </a:br>
            <a:r>
              <a:rPr lang="en-US" sz="3600" smtClean="0"/>
              <a:t/>
            </a:r>
            <a:br>
              <a:rPr lang="en-US" sz="3600" smtClean="0"/>
            </a:br>
            <a:r>
              <a:rPr lang="en-US" sz="3600" smtClean="0"/>
              <a:t> vs     </a:t>
            </a:r>
            <a:br>
              <a:rPr lang="en-US" sz="3600" smtClean="0"/>
            </a:br>
            <a:r>
              <a:rPr lang="en-US" sz="3600" smtClean="0"/>
              <a:t/>
            </a:r>
            <a:br>
              <a:rPr lang="en-US" sz="3600" smtClean="0"/>
            </a:br>
            <a:r>
              <a:rPr lang="en-US" sz="3600" smtClean="0"/>
              <a:t>Non-Blocked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0CD15C-E5CA-4209-AD14-4A731B5520C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126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513138"/>
            <a:ext cx="6400800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6600825" y="212725"/>
            <a:ext cx="2543175" cy="1477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/>
              <a:t> </a:t>
            </a:r>
          </a:p>
          <a:p>
            <a:pPr eaLnBrk="1" hangingPunct="1"/>
            <a:r>
              <a:rPr lang="en-US"/>
              <a:t> </a:t>
            </a:r>
          </a:p>
          <a:p>
            <a:pPr eaLnBrk="1" hangingPunct="1"/>
            <a:r>
              <a:rPr lang="en-US"/>
              <a:t> </a:t>
            </a:r>
          </a:p>
          <a:p>
            <a:pPr eaLnBrk="1" hangingPunct="1"/>
            <a:r>
              <a:rPr lang="en-US"/>
              <a:t> </a:t>
            </a:r>
          </a:p>
          <a:p>
            <a:pPr eaLnBrk="1" hangingPunct="1"/>
            <a:endParaRPr lang="en-US"/>
          </a:p>
        </p:txBody>
      </p:sp>
      <p:sp>
        <p:nvSpPr>
          <p:cNvPr id="11270" name="TextBox 7"/>
          <p:cNvSpPr txBox="1">
            <a:spLocks noChangeArrowheads="1"/>
          </p:cNvSpPr>
          <p:nvPr/>
        </p:nvSpPr>
        <p:spPr bwMode="auto">
          <a:xfrm>
            <a:off x="138113" y="26988"/>
            <a:ext cx="2543175" cy="1477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/>
              <a:t> </a:t>
            </a:r>
          </a:p>
          <a:p>
            <a:pPr eaLnBrk="1" hangingPunct="1"/>
            <a:r>
              <a:rPr lang="en-US"/>
              <a:t> </a:t>
            </a:r>
          </a:p>
          <a:p>
            <a:pPr eaLnBrk="1" hangingPunct="1"/>
            <a:r>
              <a:rPr lang="en-US"/>
              <a:t> </a:t>
            </a:r>
          </a:p>
          <a:p>
            <a:pPr eaLnBrk="1" hangingPunct="1"/>
            <a:r>
              <a:rPr lang="en-US"/>
              <a:t> </a:t>
            </a:r>
          </a:p>
          <a:p>
            <a:pPr eaLnBrk="1" hangingPunct="1"/>
            <a:endParaRPr lang="en-US"/>
          </a:p>
        </p:txBody>
      </p:sp>
      <p:pic>
        <p:nvPicPr>
          <p:cNvPr id="11271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725" y="88900"/>
            <a:ext cx="6400800" cy="3298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">
      <a:dk1>
        <a:srgbClr val="000000"/>
      </a:dk1>
      <a:lt1>
        <a:srgbClr val="FFFFFF"/>
      </a:lt1>
      <a:dk2>
        <a:srgbClr val="000000"/>
      </a:dk2>
      <a:lt2>
        <a:srgbClr val="E00000"/>
      </a:lt2>
      <a:accent1>
        <a:srgbClr val="FF3300"/>
      </a:accent1>
      <a:accent2>
        <a:srgbClr val="080808"/>
      </a:accent2>
      <a:accent3>
        <a:srgbClr val="FFFFFF"/>
      </a:accent3>
      <a:accent4>
        <a:srgbClr val="000000"/>
      </a:accent4>
      <a:accent5>
        <a:srgbClr val="FFADAA"/>
      </a:accent5>
      <a:accent6>
        <a:srgbClr val="060606"/>
      </a:accent6>
      <a:hlink>
        <a:srgbClr val="B20000"/>
      </a:hlink>
      <a:folHlink>
        <a:srgbClr val="ABABAB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E00000"/>
        </a:lt2>
        <a:accent1>
          <a:srgbClr val="FF3300"/>
        </a:accent1>
        <a:accent2>
          <a:srgbClr val="FF7A1F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6E1B"/>
        </a:accent6>
        <a:hlink>
          <a:srgbClr val="B20000"/>
        </a:hlink>
        <a:folHlink>
          <a:srgbClr val="ABABA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16129</TotalTime>
  <Words>272</Words>
  <Application>Microsoft Office PowerPoint</Application>
  <PresentationFormat>On-screen Show (4:3)</PresentationFormat>
  <Paragraphs>108</Paragraphs>
  <Slides>27</Slides>
  <Notes>4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Pixel</vt:lpstr>
      <vt:lpstr>Midwest Guardrail System Without Blockouts</vt:lpstr>
      <vt:lpstr>Acknowledgments</vt:lpstr>
      <vt:lpstr>Introduction</vt:lpstr>
      <vt:lpstr>Proprietary Non-Blocked Systems</vt:lpstr>
      <vt:lpstr>Non-Proprietary Non-Blocked Systems</vt:lpstr>
      <vt:lpstr>Design Details</vt:lpstr>
      <vt:lpstr>MGSNB-1: 62.7 mph @ 24.7 deg</vt:lpstr>
      <vt:lpstr>MGSNB-2: 63 mph @ 25.5 deg</vt:lpstr>
      <vt:lpstr>Blocked   vs       Non-Blocked</vt:lpstr>
      <vt:lpstr>Pickup Truck</vt:lpstr>
      <vt:lpstr>Pickup Truck</vt:lpstr>
      <vt:lpstr>Pickup Truck</vt:lpstr>
      <vt:lpstr>Pickup Truck</vt:lpstr>
      <vt:lpstr>Small Car</vt:lpstr>
      <vt:lpstr>Small Car</vt:lpstr>
      <vt:lpstr>1100c – smoother with blocks</vt:lpstr>
      <vt:lpstr>Small Car</vt:lpstr>
      <vt:lpstr>Advantages of the Blocked MGS</vt:lpstr>
      <vt:lpstr>Outline</vt:lpstr>
      <vt:lpstr>Rail-Post Attachment</vt:lpstr>
      <vt:lpstr>Rail-Post Attachment: 2270p</vt:lpstr>
      <vt:lpstr>Rail-Post Attachment: 1100c</vt:lpstr>
      <vt:lpstr>Blockout Importance</vt:lpstr>
      <vt:lpstr>Blockout Importance</vt:lpstr>
      <vt:lpstr>Blockout does not eliminate wheel snag</vt:lpstr>
      <vt:lpstr>PowerPoint Presentation</vt:lpstr>
      <vt:lpstr>Conclusions and Recommendations</vt:lpstr>
    </vt:vector>
  </TitlesOfParts>
  <Company>MwRSF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Thesis Update</dc:title>
  <dc:creator>Beau D. Kuipers</dc:creator>
  <cp:lastModifiedBy>jreid</cp:lastModifiedBy>
  <cp:revision>921</cp:revision>
  <cp:lastPrinted>2011-01-19T18:48:25Z</cp:lastPrinted>
  <dcterms:created xsi:type="dcterms:W3CDTF">2004-04-15T18:20:50Z</dcterms:created>
  <dcterms:modified xsi:type="dcterms:W3CDTF">2013-01-09T12:51:03Z</dcterms:modified>
</cp:coreProperties>
</file>